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21386800" cy="30279975"/>
  <p:notesSz cx="20621625" cy="29513213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FF99"/>
    <a:srgbClr val="604A7B"/>
    <a:srgbClr val="FFFFFF"/>
    <a:srgbClr val="FFFF8B"/>
    <a:srgbClr val="FFFF66"/>
    <a:srgbClr val="080808"/>
    <a:srgbClr val="800000"/>
    <a:srgbClr val="006666"/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888" y="64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936038" cy="1476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11680825" y="0"/>
            <a:ext cx="8936038" cy="1476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03C6C-718E-414F-BB85-A4FD297ABD3F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402388" y="2212975"/>
            <a:ext cx="7816850" cy="11068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2062163" y="14019213"/>
            <a:ext cx="16497300" cy="1328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28032075"/>
            <a:ext cx="8936038" cy="1476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11680825" y="28032075"/>
            <a:ext cx="8936038" cy="1476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7C786-5BBE-4849-BB38-D1CB753775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807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7C786-5BBE-4849-BB38-D1CB7537758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51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03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7868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8422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3336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6164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764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8066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8919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937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0896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AC9F3-C6E3-41E0-9C5E-3DAB6E41C980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9421-662F-4621-9927-F309353BE1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8205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0" Type="http://schemas.openxmlformats.org/officeDocument/2006/relationships/image" Target="../media/image5.gif"/><Relationship Id="rId4" Type="http://schemas.openxmlformats.org/officeDocument/2006/relationships/image" Target="../media/image2.png"/><Relationship Id="rId9" Type="http://schemas.openxmlformats.org/officeDocument/2006/relationships/hyperlink" Target="mailto:ntnumath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主辦單位"/>
          <p:cNvGrpSpPr/>
          <p:nvPr/>
        </p:nvGrpSpPr>
        <p:grpSpPr>
          <a:xfrm>
            <a:off x="189874" y="26337231"/>
            <a:ext cx="20980690" cy="2952722"/>
            <a:chOff x="297887" y="27561367"/>
            <a:chExt cx="20872678" cy="2268252"/>
          </a:xfrm>
        </p:grpSpPr>
        <p:sp>
          <p:nvSpPr>
            <p:cNvPr id="46" name="矩形 45"/>
            <p:cNvSpPr/>
            <p:nvPr/>
          </p:nvSpPr>
          <p:spPr>
            <a:xfrm>
              <a:off x="297887" y="27561367"/>
              <a:ext cx="20872678" cy="2268252"/>
            </a:xfrm>
            <a:prstGeom prst="rect">
              <a:avLst/>
            </a:prstGeom>
            <a:solidFill>
              <a:srgbClr val="FFFFCC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1550410" y="27976236"/>
              <a:ext cx="19226149" cy="148163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1600"/>
                </a:spcAft>
              </a:pPr>
              <a:r>
                <a:rPr lang="zh-TW" altLang="zh-TW" sz="4800" dirty="0" smtClean="0">
                  <a:latin typeface="Adobe 仿宋 Std R" pitchFamily="18" charset="-128"/>
                  <a:ea typeface="Adobe 仿宋 Std R" pitchFamily="18" charset="-128"/>
                </a:rPr>
                <a:t>主辦單位：</a:t>
              </a:r>
              <a:r>
                <a:rPr lang="en-US" altLang="zh-TW" sz="4800" dirty="0" smtClean="0">
                  <a:latin typeface="Adobe 仿宋 Std R" pitchFamily="18" charset="-128"/>
                  <a:ea typeface="Adobe 仿宋 Std R" pitchFamily="18" charset="-128"/>
                </a:rPr>
                <a:t>    </a:t>
              </a:r>
              <a:r>
                <a:rPr lang="zh-TW" altLang="en-US" sz="4800" b="1" dirty="0" smtClean="0">
                  <a:latin typeface="Adobe 仿宋 Std R" pitchFamily="18" charset="-128"/>
                  <a:ea typeface="Adobe 仿宋 Std R" pitchFamily="18" charset="-128"/>
                </a:rPr>
                <a:t>台</a:t>
              </a:r>
              <a:r>
                <a:rPr lang="zh-TW" altLang="zh-TW" sz="4800" b="1" dirty="0" smtClean="0">
                  <a:latin typeface="Adobe 仿宋 Std R" pitchFamily="18" charset="-128"/>
                  <a:ea typeface="Adobe 仿宋 Std R" pitchFamily="18" charset="-128"/>
                </a:rPr>
                <a:t>灣數學教育學會</a:t>
              </a:r>
            </a:p>
            <a:p>
              <a:pPr>
                <a:spcBef>
                  <a:spcPts val="1200"/>
                </a:spcBef>
                <a:spcAft>
                  <a:spcPts val="1600"/>
                </a:spcAft>
              </a:pPr>
              <a:r>
                <a:rPr lang="zh-TW" altLang="zh-TW" sz="4800" dirty="0" smtClean="0">
                  <a:latin typeface="Adobe 仿宋 Std R" pitchFamily="18" charset="-128"/>
                  <a:ea typeface="Adobe 仿宋 Std R" pitchFamily="18" charset="-128"/>
                </a:rPr>
                <a:t>協辦單位：</a:t>
              </a:r>
              <a:r>
                <a:rPr lang="en-US" altLang="zh-TW" sz="4800" dirty="0" smtClean="0">
                  <a:latin typeface="Adobe 仿宋 Std R" pitchFamily="18" charset="-128"/>
                  <a:ea typeface="Adobe 仿宋 Std R" pitchFamily="18" charset="-128"/>
                </a:rPr>
                <a:t>    </a:t>
              </a:r>
              <a:r>
                <a:rPr lang="zh-TW" altLang="zh-TW" sz="4800" b="1" dirty="0" smtClean="0">
                  <a:latin typeface="Adobe 仿宋 Std R" pitchFamily="18" charset="-128"/>
                  <a:ea typeface="Adobe 仿宋 Std R" pitchFamily="18" charset="-128"/>
                </a:rPr>
                <a:t>國立臺灣師範大學數學系</a:t>
              </a:r>
              <a:r>
                <a:rPr lang="zh-TW" altLang="en-US" sz="4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TW" altLang="en-US" sz="4800" dirty="0" smtClean="0">
                  <a:latin typeface="Adobe 仿宋 Std R" pitchFamily="18" charset="-128"/>
                  <a:ea typeface="Adobe 仿宋 Std R" pitchFamily="18" charset="-128"/>
                </a:rPr>
                <a:t>      </a:t>
              </a:r>
              <a:r>
                <a:rPr lang="zh-TW" altLang="zh-TW" sz="4800" b="1" dirty="0" smtClean="0">
                  <a:latin typeface="Adobe 仿宋 Std R" pitchFamily="18" charset="-128"/>
                  <a:ea typeface="Adobe 仿宋 Std R" pitchFamily="18" charset="-128"/>
                </a:rPr>
                <a:t>教育心理與輔導學系</a:t>
              </a:r>
              <a:endParaRPr lang="zh-TW" altLang="zh-TW" sz="4800" b="1" dirty="0">
                <a:latin typeface="Adobe 仿宋 Std R" pitchFamily="18" charset="-128"/>
                <a:ea typeface="Adobe 仿宋 Std R" pitchFamily="18" charset="-128"/>
              </a:endParaRPr>
            </a:p>
          </p:txBody>
        </p:sp>
      </p:grpSp>
      <p:sp>
        <p:nvSpPr>
          <p:cNvPr id="41" name="橢圓 40"/>
          <p:cNvSpPr/>
          <p:nvPr/>
        </p:nvSpPr>
        <p:spPr>
          <a:xfrm>
            <a:off x="2430904" y="1062423"/>
            <a:ext cx="3041916" cy="3041916"/>
          </a:xfrm>
          <a:prstGeom prst="ellipse">
            <a:avLst/>
          </a:prstGeom>
          <a:solidFill>
            <a:srgbClr val="FFFFB3">
              <a:alpha val="69804"/>
            </a:srgbClr>
          </a:solidFill>
          <a:ln>
            <a:noFill/>
          </a:ln>
          <a:scene3d>
            <a:camera prst="obliqueTopLeft">
              <a:rot lat="8400000" lon="11400000" rev="0"/>
            </a:camera>
            <a:lightRig rig="threePt" dir="t">
              <a:rot lat="0" lon="0" rev="0"/>
            </a:lightRig>
          </a:scene3d>
          <a:sp3d extrusionH="38100">
            <a:bevelT w="222250" h="184150" prst="coolSlant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800" dirty="0">
              <a:latin typeface="Adobe 仿宋 Std R" pitchFamily="18" charset="-128"/>
              <a:ea typeface="Adobe 仿宋 Std R" pitchFamily="18" charset="-128"/>
            </a:endParaRPr>
          </a:p>
        </p:txBody>
      </p:sp>
      <p:pic>
        <p:nvPicPr>
          <p:cNvPr id="50" name="Picture 4" descr="epc logo.jpg (320×218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9624" y="27993415"/>
            <a:ext cx="1109849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矩形 21"/>
          <p:cNvSpPr/>
          <p:nvPr/>
        </p:nvSpPr>
        <p:spPr>
          <a:xfrm>
            <a:off x="251364" y="180019"/>
            <a:ext cx="20919200" cy="2982962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4575878" y="810395"/>
            <a:ext cx="2589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TW" sz="6000" b="1" dirty="0" smtClean="0">
                <a:latin typeface="Broadway BT" panose="04040905080B02020502" pitchFamily="82" charset="0"/>
                <a:ea typeface="Adobe 仿宋 Std R" pitchFamily="18" charset="-128"/>
                <a:cs typeface="Times New Roman" panose="02020603050405020304" pitchFamily="18" charset="0"/>
              </a:rPr>
              <a:t>2017</a:t>
            </a:r>
            <a:endParaRPr lang="zh-TW" altLang="zh-TW" sz="6000" dirty="0">
              <a:latin typeface="Broadway BT" panose="04040905080B02020502" pitchFamily="82" charset="0"/>
              <a:ea typeface="Adobe 仿宋 Std R" pitchFamily="18" charset="-128"/>
            </a:endParaRPr>
          </a:p>
        </p:txBody>
      </p:sp>
      <p:cxnSp>
        <p:nvCxnSpPr>
          <p:cNvPr id="2053" name="直線接點 2052"/>
          <p:cNvCxnSpPr/>
          <p:nvPr/>
        </p:nvCxnSpPr>
        <p:spPr>
          <a:xfrm>
            <a:off x="2052440" y="3618707"/>
            <a:ext cx="17209912" cy="74816"/>
          </a:xfrm>
          <a:prstGeom prst="line">
            <a:avLst/>
          </a:prstGeom>
          <a:ln w="279400" cmpd="thinThick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" name="群組 2047"/>
          <p:cNvGrpSpPr/>
          <p:nvPr/>
        </p:nvGrpSpPr>
        <p:grpSpPr>
          <a:xfrm>
            <a:off x="14041772" y="1406346"/>
            <a:ext cx="6132917" cy="2962318"/>
            <a:chOff x="15466256" y="23348778"/>
            <a:chExt cx="6132917" cy="2962318"/>
          </a:xfrm>
        </p:grpSpPr>
        <p:pic>
          <p:nvPicPr>
            <p:cNvPr id="54" name="圖片 53" descr="D:\(新)104年新計畫\數學SIG\20160325工作坊_海報\海報參考\144\05.jpg"/>
            <p:cNvPicPr/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15417" b="61417" l="3063" r="90000">
                          <a14:foregroundMark x1="9250" y1="29417" x2="9250" y2="29417"/>
                          <a14:foregroundMark x1="5813" y1="26750" x2="5813" y2="26750"/>
                          <a14:foregroundMark x1="5000" y1="25250" x2="5000" y2="25250"/>
                          <a14:backgroundMark x1="22000" y1="16583" x2="22000" y2="16583"/>
                          <a14:backgroundMark x1="25813" y1="16167" x2="25813" y2="16167"/>
                          <a14:backgroundMark x1="21813" y1="16583" x2="24000" y2="14417"/>
                          <a14:backgroundMark x1="21563" y1="17500" x2="21563" y2="17500"/>
                          <a14:backgroundMark x1="39500" y1="27833" x2="39500" y2="27833"/>
                          <a14:backgroundMark x1="40563" y1="28167" x2="40563" y2="28167"/>
                          <a14:backgroundMark x1="26313" y1="16000" x2="26313" y2="16000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5643" r="56239" b="61701"/>
            <a:stretch/>
          </p:blipFill>
          <p:spPr bwMode="auto">
            <a:xfrm flipH="1">
              <a:off x="15466256" y="24013011"/>
              <a:ext cx="5920545" cy="229808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 xmlns=""/>
              </a:ext>
            </a:extLst>
          </p:spPr>
        </p:pic>
        <p:pic>
          <p:nvPicPr>
            <p:cNvPr id="55" name="圖片 54" descr="C:\Users\CERE_i7\AppData\Local\Microsoft\Windows\Temporary Internet Files\Content.IE5\B9TFLOA0\1_20100517110544_udq8o[1].jpg"/>
            <p:cNvPicPr/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backgroundRemoval t="7480" b="84252" l="0" r="90000">
                          <a14:backgroundMark x1="12615" y1="73228" x2="12615" y2="73228"/>
                          <a14:backgroundMark x1="9538" y1="74803" x2="9538" y2="74803"/>
                          <a14:backgroundMark x1="10923" y1="73228" x2="10923" y2="7322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957992">
              <a:off x="18994322" y="23348778"/>
              <a:ext cx="2604851" cy="101810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" name="圓角矩形 68"/>
          <p:cNvSpPr/>
          <p:nvPr/>
        </p:nvSpPr>
        <p:spPr>
          <a:xfrm>
            <a:off x="2268464" y="1278447"/>
            <a:ext cx="16525836" cy="27217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0" spc="2000" dirty="0" smtClean="0">
                <a:solidFill>
                  <a:srgbClr val="002060"/>
                </a:solidFill>
                <a:latin typeface="華康古印體 Std W5" pitchFamily="66" charset="-120"/>
                <a:ea typeface="華康古印體 Std W5" pitchFamily="66" charset="-120"/>
              </a:rPr>
              <a:t>英文學術寫作工作</a:t>
            </a:r>
            <a:r>
              <a:rPr lang="zh-TW" altLang="en-US" sz="12000" spc="2000" dirty="0">
                <a:solidFill>
                  <a:srgbClr val="002060"/>
                </a:solidFill>
                <a:latin typeface="華康古印體 Std W5" pitchFamily="66" charset="-120"/>
                <a:ea typeface="華康古印體 Std W5" pitchFamily="66" charset="-120"/>
              </a:rPr>
              <a:t>坊</a:t>
            </a:r>
          </a:p>
        </p:txBody>
      </p:sp>
      <p:grpSp>
        <p:nvGrpSpPr>
          <p:cNvPr id="26" name="群組 25"/>
          <p:cNvGrpSpPr/>
          <p:nvPr/>
        </p:nvGrpSpPr>
        <p:grpSpPr>
          <a:xfrm>
            <a:off x="1476376" y="3654711"/>
            <a:ext cx="16045525" cy="2232248"/>
            <a:chOff x="4126970" y="5256298"/>
            <a:chExt cx="13666471" cy="2083340"/>
          </a:xfrm>
        </p:grpSpPr>
        <p:grpSp>
          <p:nvGrpSpPr>
            <p:cNvPr id="28" name="群組 27"/>
            <p:cNvGrpSpPr/>
            <p:nvPr/>
          </p:nvGrpSpPr>
          <p:grpSpPr>
            <a:xfrm>
              <a:off x="8378051" y="5256298"/>
              <a:ext cx="9415390" cy="2083340"/>
              <a:chOff x="1931030" y="5040274"/>
              <a:chExt cx="9415390" cy="2083340"/>
            </a:xfrm>
          </p:grpSpPr>
          <p:grpSp>
            <p:nvGrpSpPr>
              <p:cNvPr id="30" name="群組 29"/>
              <p:cNvGrpSpPr/>
              <p:nvPr/>
            </p:nvGrpSpPr>
            <p:grpSpPr>
              <a:xfrm>
                <a:off x="1931030" y="5040274"/>
                <a:ext cx="8222188" cy="2083340"/>
                <a:chOff x="-487268" y="4351265"/>
                <a:chExt cx="8222188" cy="2083340"/>
              </a:xfrm>
            </p:grpSpPr>
            <p:sp>
              <p:nvSpPr>
                <p:cNvPr id="32" name="文字方塊 31"/>
                <p:cNvSpPr txBox="1"/>
                <p:nvPr/>
              </p:nvSpPr>
              <p:spPr>
                <a:xfrm>
                  <a:off x="-487268" y="4869838"/>
                  <a:ext cx="3031449" cy="14649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Bef>
                      <a:spcPts val="1200"/>
                    </a:spcBef>
                  </a:pPr>
                  <a:r>
                    <a:rPr lang="en-US" altLang="zh-TW" sz="9600" b="1" dirty="0" smtClean="0">
                      <a:latin typeface="Minion Pro Cond" pitchFamily="18" charset="0"/>
                      <a:ea typeface="Adobe 仿宋 Std R"/>
                    </a:rPr>
                    <a:t>106 </a:t>
                  </a:r>
                  <a:r>
                    <a:rPr lang="zh-TW" altLang="en-US" sz="9600" b="1" dirty="0" smtClean="0">
                      <a:latin typeface="Minion Pro Cond" pitchFamily="18" charset="0"/>
                      <a:ea typeface="Adobe 仿宋 Std R" pitchFamily="18" charset="-128"/>
                    </a:rPr>
                    <a:t>年</a:t>
                  </a:r>
                  <a:endParaRPr lang="zh-TW" altLang="zh-TW" sz="18000" b="1" dirty="0">
                    <a:latin typeface="Minion Pro Cond" pitchFamily="18" charset="0"/>
                    <a:ea typeface="Adobe 仿宋 Std R" pitchFamily="18" charset="-128"/>
                  </a:endParaRPr>
                </a:p>
              </p:txBody>
            </p:sp>
            <p:sp>
              <p:nvSpPr>
                <p:cNvPr id="33" name="文字方塊 32"/>
                <p:cNvSpPr txBox="1"/>
                <p:nvPr/>
              </p:nvSpPr>
              <p:spPr>
                <a:xfrm>
                  <a:off x="1921580" y="4351265"/>
                  <a:ext cx="5813340" cy="20833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Bef>
                      <a:spcPts val="1200"/>
                    </a:spcBef>
                  </a:pPr>
                  <a:r>
                    <a:rPr lang="en-US" altLang="zh-TW" sz="13300" b="1" dirty="0" smtClean="0">
                      <a:latin typeface="Georgia" panose="02040502050405020303" pitchFamily="18" charset="0"/>
                      <a:ea typeface="Adobe 仿宋 Std R" pitchFamily="18" charset="-128"/>
                    </a:rPr>
                    <a:t> </a:t>
                  </a:r>
                  <a:r>
                    <a:rPr lang="zh-TW" altLang="en-US" sz="13300" b="1" dirty="0" smtClean="0">
                      <a:latin typeface="Georgia" panose="02040502050405020303" pitchFamily="18" charset="0"/>
                      <a:ea typeface="Adobe 仿宋 Std R" pitchFamily="18" charset="-128"/>
                    </a:rPr>
                    <a:t> </a:t>
                  </a:r>
                  <a:r>
                    <a:rPr lang="en-US" altLang="zh-TW" sz="11100" b="1" dirty="0" smtClean="0">
                      <a:latin typeface="Georgia" panose="02040502050405020303" pitchFamily="18" charset="0"/>
                      <a:ea typeface="Adobe 仿宋 Std R" pitchFamily="18" charset="-128"/>
                    </a:rPr>
                    <a:t>8</a:t>
                  </a:r>
                  <a:r>
                    <a:rPr lang="zh-TW" altLang="en-US" sz="9600" b="1" dirty="0" smtClean="0">
                      <a:latin typeface="Georgia" panose="02040502050405020303" pitchFamily="18" charset="0"/>
                      <a:ea typeface="Adobe 仿宋 Std R" pitchFamily="18" charset="-128"/>
                    </a:rPr>
                    <a:t>月 </a:t>
                  </a:r>
                  <a:r>
                    <a:rPr lang="en-US" altLang="zh-TW" sz="11100" b="1" dirty="0" smtClean="0">
                      <a:latin typeface="Georgia" panose="02040502050405020303" pitchFamily="18" charset="0"/>
                      <a:ea typeface="Adobe 仿宋 Std R" pitchFamily="18" charset="-128"/>
                    </a:rPr>
                    <a:t>25</a:t>
                  </a:r>
                  <a:r>
                    <a:rPr lang="zh-TW" altLang="en-US" sz="9600" b="1" dirty="0" smtClean="0">
                      <a:latin typeface="Georgia" panose="02040502050405020303" pitchFamily="18" charset="0"/>
                      <a:ea typeface="Adobe 仿宋 Std R" pitchFamily="18" charset="-128"/>
                    </a:rPr>
                    <a:t>日</a:t>
                  </a:r>
                  <a:endParaRPr lang="zh-TW" altLang="zh-TW" sz="9600" b="1" dirty="0">
                    <a:latin typeface="Georgia" panose="02040502050405020303" pitchFamily="18" charset="0"/>
                    <a:ea typeface="Adobe 仿宋 Std R" pitchFamily="18" charset="-128"/>
                  </a:endParaRPr>
                </a:p>
              </p:txBody>
            </p:sp>
          </p:grpSp>
          <p:sp>
            <p:nvSpPr>
              <p:cNvPr id="31" name="橢圓 30"/>
              <p:cNvSpPr/>
              <p:nvPr/>
            </p:nvSpPr>
            <p:spPr>
              <a:xfrm>
                <a:off x="9762244" y="5384747"/>
                <a:ext cx="1584176" cy="1584176"/>
              </a:xfrm>
              <a:prstGeom prst="ellipse">
                <a:avLst/>
              </a:prstGeom>
              <a:solidFill>
                <a:srgbClr val="FFFFCC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6600" dirty="0" smtClean="0">
                    <a:solidFill>
                      <a:srgbClr val="002060"/>
                    </a:solidFill>
                    <a:latin typeface="華康粗黑體(P)" pitchFamily="34" charset="-120"/>
                    <a:ea typeface="華康粗黑體(P)" pitchFamily="34" charset="-120"/>
                  </a:rPr>
                  <a:t>五</a:t>
                </a:r>
                <a:endParaRPr lang="zh-TW" altLang="en-US" sz="6600" dirty="0">
                  <a:solidFill>
                    <a:srgbClr val="002060"/>
                  </a:solidFill>
                  <a:latin typeface="華康粗黑體(P)" pitchFamily="34" charset="-120"/>
                  <a:ea typeface="華康粗黑體(P)" pitchFamily="34" charset="-120"/>
                </a:endParaRPr>
              </a:p>
            </p:txBody>
          </p:sp>
        </p:grpSp>
        <p:sp>
          <p:nvSpPr>
            <p:cNvPr id="29" name="文字方塊 28"/>
            <p:cNvSpPr txBox="1"/>
            <p:nvPr/>
          </p:nvSpPr>
          <p:spPr>
            <a:xfrm>
              <a:off x="4126970" y="6129955"/>
              <a:ext cx="3679188" cy="91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zh-TW" altLang="zh-TW" b="1" spc="80" dirty="0">
                  <a:solidFill>
                    <a:srgbClr val="002060"/>
                  </a:solidFill>
                  <a:latin typeface="Minion Pro" pitchFamily="18" charset="0"/>
                  <a:ea typeface="華康儷楷書" pitchFamily="65" charset="-120"/>
                </a:rPr>
                <a:t>【</a:t>
              </a:r>
              <a:r>
                <a:rPr lang="zh-TW" altLang="zh-TW" b="1" spc="80" dirty="0" smtClean="0">
                  <a:solidFill>
                    <a:srgbClr val="002060"/>
                  </a:solidFill>
                  <a:latin typeface="Minion Pro" pitchFamily="18" charset="0"/>
                  <a:ea typeface="華康儷楷書" pitchFamily="65" charset="-120"/>
                </a:rPr>
                <a:t>研習</a:t>
              </a:r>
              <a:r>
                <a:rPr lang="zh-TW" altLang="en-US" b="1" spc="80" dirty="0" smtClean="0">
                  <a:solidFill>
                    <a:srgbClr val="002060"/>
                  </a:solidFill>
                  <a:latin typeface="Minion Pro" pitchFamily="18" charset="0"/>
                  <a:ea typeface="華康儷楷書" pitchFamily="65" charset="-120"/>
                </a:rPr>
                <a:t>時間</a:t>
              </a:r>
              <a:r>
                <a:rPr lang="zh-TW" altLang="zh-TW" b="1" spc="80" dirty="0" smtClean="0">
                  <a:solidFill>
                    <a:srgbClr val="002060"/>
                  </a:solidFill>
                  <a:latin typeface="Minion Pro" pitchFamily="18" charset="0"/>
                  <a:ea typeface="華康儷楷書" pitchFamily="65" charset="-120"/>
                </a:rPr>
                <a:t>】</a:t>
              </a:r>
              <a:endParaRPr lang="zh-TW" altLang="zh-TW" b="1" spc="80" dirty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endParaRPr>
            </a:p>
          </p:txBody>
        </p:sp>
      </p:grpSp>
      <p:pic>
        <p:nvPicPr>
          <p:cNvPr id="53" name="內容版面配置區 52" descr="144308kqaof1gbu7k5kfu5.jpg.thumb.jpg"/>
          <p:cNvPicPr>
            <a:picLocks noGrp="1" noChangeAspect="1"/>
          </p:cNvPicPr>
          <p:nvPr>
            <p:ph idx="1"/>
          </p:nvPr>
        </p:nvPicPr>
        <p:blipFill>
          <a:blip r:embed="rId8" cstate="print"/>
          <a:stretch>
            <a:fillRect/>
          </a:stretch>
        </p:blipFill>
        <p:spPr>
          <a:xfrm>
            <a:off x="4320692" y="26667846"/>
            <a:ext cx="844809" cy="947211"/>
          </a:xfrm>
        </p:spPr>
      </p:pic>
      <p:sp>
        <p:nvSpPr>
          <p:cNvPr id="34" name="文字方塊 33"/>
          <p:cNvSpPr txBox="1"/>
          <p:nvPr/>
        </p:nvSpPr>
        <p:spPr>
          <a:xfrm>
            <a:off x="1548384" y="5958967"/>
            <a:ext cx="18413934" cy="13619113"/>
          </a:xfrm>
          <a:prstGeom prst="rect">
            <a:avLst/>
          </a:prstGeom>
          <a:noFill/>
        </p:spPr>
        <p:txBody>
          <a:bodyPr wrap="square" lIns="36000" rIns="3600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dirty="0" smtClean="0">
                <a:latin typeface="Minion Pro" pitchFamily="18" charset="0"/>
                <a:ea typeface="華康儷楷書" pitchFamily="65" charset="-120"/>
              </a:rPr>
              <a:t>                               </a:t>
            </a:r>
            <a:r>
              <a:rPr lang="en-US" altLang="zh-TW" dirty="0" smtClean="0">
                <a:latin typeface="Minion Pro" pitchFamily="18" charset="0"/>
                <a:ea typeface="華康儷楷書" pitchFamily="65" charset="-120"/>
              </a:rPr>
              <a:t>9:10-16:30</a:t>
            </a:r>
          </a:p>
          <a:p>
            <a:pPr>
              <a:spcAft>
                <a:spcPts val="1200"/>
              </a:spcAft>
            </a:pPr>
            <a:endParaRPr lang="en-US" altLang="zh-TW" sz="1200" dirty="0" smtClean="0">
              <a:latin typeface="Minion Pro" pitchFamily="18" charset="0"/>
              <a:ea typeface="華康儷楷書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【</a:t>
            </a:r>
            <a:r>
              <a:rPr lang="zh-TW" altLang="en-US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課程內容</a:t>
            </a: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】</a:t>
            </a:r>
            <a:r>
              <a:rPr lang="zh-TW" altLang="en-US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針對學術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語言、摘要、緒論</a:t>
            </a:r>
            <a:r>
              <a:rPr lang="zh-TW" altLang="en-US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，與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文獻回顧</a:t>
            </a:r>
            <a:endParaRPr lang="en-US" altLang="zh-TW" b="1" dirty="0" smtClean="0">
              <a:latin typeface="華康儷楷書" panose="03000509000000000000" pitchFamily="65" charset="-120"/>
              <a:ea typeface="華康儷楷書" panose="03000509000000000000" pitchFamily="65" charset="-120"/>
            </a:endParaRPr>
          </a:p>
          <a:p>
            <a:pPr marL="4476750">
              <a:spcAft>
                <a:spcPts val="1200"/>
              </a:spcAft>
            </a:pP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四個層面探討與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部分</a:t>
            </a:r>
            <a:r>
              <a:rPr lang="zh-TW" altLang="en-US" b="1" dirty="0" smtClean="0">
                <a:latin typeface="華康儷楷書" panose="03000509000000000000" pitchFamily="65" charset="-120"/>
                <a:ea typeface="華康儷楷書" panose="03000509000000000000" pitchFamily="65" charset="-120"/>
              </a:rPr>
              <a:t>實作</a:t>
            </a:r>
            <a:r>
              <a:rPr lang="zh-TW" altLang="en-US" b="1" dirty="0">
                <a:latin typeface="華康儷楷書" panose="03000509000000000000" pitchFamily="65" charset="-120"/>
                <a:ea typeface="華康儷楷書" panose="03000509000000000000" pitchFamily="65" charset="-120"/>
              </a:rPr>
              <a:t>。</a:t>
            </a:r>
            <a:endParaRPr lang="en-US" altLang="zh-TW" b="1" dirty="0" smtClean="0">
              <a:latin typeface="華康儷楷書" panose="03000509000000000000" pitchFamily="65" charset="-120"/>
              <a:ea typeface="華康儷楷書" panose="03000509000000000000" pitchFamily="65" charset="-120"/>
            </a:endParaRPr>
          </a:p>
          <a:p>
            <a:pPr>
              <a:spcAft>
                <a:spcPts val="1200"/>
              </a:spcAft>
            </a:pPr>
            <a:endParaRPr lang="zh-TW" altLang="zh-TW" sz="1600" dirty="0" smtClean="0">
              <a:latin typeface="Minion Pro" pitchFamily="18" charset="0"/>
              <a:ea typeface="華康儷楷書" pitchFamily="65" charset="-120"/>
              <a:hlinkClick r:id="rId9"/>
            </a:endParaRPr>
          </a:p>
          <a:p>
            <a:pPr marL="0" lvl="1">
              <a:spcAft>
                <a:spcPts val="1200"/>
              </a:spcAft>
            </a:pP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【</a:t>
            </a:r>
            <a:r>
              <a:rPr lang="zh-TW" altLang="en-US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講者簡介</a:t>
            </a:r>
            <a:r>
              <a:rPr lang="en-US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】</a:t>
            </a:r>
            <a:r>
              <a:rPr lang="zh-TW" altLang="en-US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張珮青  臺灣師範大學英語系副教授</a:t>
            </a:r>
            <a:endParaRPr lang="en-US" altLang="zh-TW" b="1" dirty="0" smtClean="0">
              <a:solidFill>
                <a:srgbClr val="002060"/>
              </a:solidFill>
              <a:latin typeface="Minion Pro" pitchFamily="18" charset="0"/>
              <a:ea typeface="華康儷楷書" pitchFamily="65" charset="-120"/>
            </a:endParaRPr>
          </a:p>
          <a:p>
            <a:pPr marL="266700" lvl="1">
              <a:spcBef>
                <a:spcPts val="300"/>
              </a:spcBef>
              <a:spcAft>
                <a:spcPts val="1200"/>
              </a:spcAft>
              <a:buBlip>
                <a:blip r:embed="rId10"/>
              </a:buBlip>
            </a:pPr>
            <a:r>
              <a:rPr lang="zh-TW" altLang="en-US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學、經歷：</a:t>
            </a:r>
            <a:r>
              <a:rPr lang="zh-TW" altLang="en-US" dirty="0" smtClean="0">
                <a:latin typeface="Minion Pro" pitchFamily="18" charset="0"/>
                <a:ea typeface="華康儷楷書" pitchFamily="65" charset="-120"/>
              </a:rPr>
              <a:t>美國密西根大學教育博士 、</a:t>
            </a:r>
            <a:endParaRPr lang="en-US" altLang="zh-TW" dirty="0" smtClean="0">
              <a:latin typeface="Minion Pro" pitchFamily="18" charset="0"/>
              <a:ea typeface="華康儷楷書" pitchFamily="65" charset="-120"/>
            </a:endParaRPr>
          </a:p>
          <a:p>
            <a:pPr marL="4486275" lvl="3">
              <a:spcAft>
                <a:spcPts val="1200"/>
              </a:spcAft>
            </a:pPr>
            <a:r>
              <a:rPr lang="zh-TW" altLang="en-US" dirty="0" smtClean="0">
                <a:latin typeface="Minion Pro" pitchFamily="18" charset="0"/>
                <a:ea typeface="華康儷楷書" pitchFamily="65" charset="-120"/>
              </a:rPr>
              <a:t>哈佛、台灣大學教育、外文雙碩士</a:t>
            </a:r>
            <a:endParaRPr lang="en-US" altLang="zh-TW" dirty="0" smtClean="0">
              <a:latin typeface="Minion Pro" pitchFamily="18" charset="0"/>
              <a:ea typeface="華康儷楷書" pitchFamily="65" charset="-120"/>
            </a:endParaRPr>
          </a:p>
          <a:p>
            <a:pPr marL="273050" lvl="1" indent="184150">
              <a:spcBef>
                <a:spcPts val="300"/>
              </a:spcBef>
              <a:spcAft>
                <a:spcPts val="1200"/>
              </a:spcAft>
              <a:buBlip>
                <a:blip r:embed="rId10"/>
              </a:buBlip>
            </a:pPr>
            <a:r>
              <a:rPr lang="zh-TW" altLang="en-US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研究專長</a:t>
            </a: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：</a:t>
            </a:r>
            <a:r>
              <a:rPr lang="zh-TW" altLang="en-US" dirty="0" smtClean="0">
                <a:latin typeface="Minion Pro" pitchFamily="18" charset="0"/>
                <a:ea typeface="華康儷楷書" pitchFamily="65" charset="-120"/>
              </a:rPr>
              <a:t>學術英文教學、學習科技</a:t>
            </a:r>
            <a:endParaRPr lang="en-US" altLang="zh-TW" dirty="0" smtClean="0">
              <a:latin typeface="Minion Pro" pitchFamily="18" charset="0"/>
              <a:ea typeface="華康儷楷書" pitchFamily="65" charset="-120"/>
            </a:endParaRPr>
          </a:p>
          <a:p>
            <a:pPr>
              <a:spcAft>
                <a:spcPts val="1200"/>
              </a:spcAft>
            </a:pPr>
            <a:endParaRPr lang="en-US" altLang="zh-TW" sz="1200" dirty="0" smtClean="0">
              <a:latin typeface="Minion Pro" pitchFamily="18" charset="0"/>
              <a:ea typeface="華康儷楷書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【研習地點</a:t>
            </a:r>
            <a:r>
              <a:rPr lang="en-US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】</a:t>
            </a:r>
            <a:r>
              <a:rPr lang="zh-TW" altLang="zh-TW" dirty="0" smtClean="0">
                <a:latin typeface="Minion Pro" pitchFamily="18" charset="0"/>
                <a:ea typeface="華康儷楷書" pitchFamily="65" charset="-120"/>
              </a:rPr>
              <a:t>國立臺灣師範大學</a:t>
            </a:r>
            <a:r>
              <a:rPr lang="en-US" altLang="zh-TW" dirty="0" smtClean="0">
                <a:latin typeface="Minion Pro" pitchFamily="18" charset="0"/>
                <a:ea typeface="華康儷楷書" pitchFamily="65" charset="-120"/>
              </a:rPr>
              <a:t>  </a:t>
            </a:r>
            <a:r>
              <a:rPr lang="zh-TW" altLang="zh-TW" dirty="0" smtClean="0">
                <a:latin typeface="Minion Pro" pitchFamily="18" charset="0"/>
                <a:ea typeface="華康儷楷書" pitchFamily="65" charset="-120"/>
              </a:rPr>
              <a:t> </a:t>
            </a:r>
            <a:r>
              <a:rPr lang="zh-TW" altLang="zh-TW" b="1" dirty="0" smtClean="0">
                <a:latin typeface="Minion Pro" pitchFamily="18" charset="0"/>
                <a:ea typeface="華康儷楷書" pitchFamily="65" charset="-120"/>
              </a:rPr>
              <a:t>數學系</a:t>
            </a:r>
            <a:r>
              <a:rPr lang="en-US" altLang="zh-TW" b="1" dirty="0" smtClean="0">
                <a:latin typeface="Minion Pro" pitchFamily="18" charset="0"/>
                <a:ea typeface="華康儷楷書" pitchFamily="65" charset="-120"/>
              </a:rPr>
              <a:t>M211</a:t>
            </a:r>
            <a:r>
              <a:rPr lang="zh-TW" altLang="en-US" b="1" dirty="0" smtClean="0">
                <a:latin typeface="Minion Pro" pitchFamily="18" charset="0"/>
                <a:ea typeface="華康儷楷書" pitchFamily="65" charset="-120"/>
              </a:rPr>
              <a:t>、</a:t>
            </a:r>
            <a:r>
              <a:rPr lang="en-US" altLang="zh-TW" b="1" dirty="0" smtClean="0">
                <a:latin typeface="Minion Pro" pitchFamily="18" charset="0"/>
                <a:ea typeface="華康儷楷書" pitchFamily="65" charset="-120"/>
              </a:rPr>
              <a:t>212</a:t>
            </a:r>
            <a:endParaRPr lang="en-US" altLang="zh-TW" b="1" dirty="0" smtClean="0">
              <a:latin typeface="Minion Pro" pitchFamily="18" charset="0"/>
              <a:ea typeface="華康儷楷書" pitchFamily="65" charset="-120"/>
            </a:endParaRPr>
          </a:p>
          <a:p>
            <a:pPr>
              <a:spcAft>
                <a:spcPts val="1200"/>
              </a:spcAft>
            </a:pPr>
            <a:endParaRPr lang="zh-TW" altLang="zh-TW" sz="1200" b="1" dirty="0" smtClean="0">
              <a:solidFill>
                <a:srgbClr val="002060"/>
              </a:solidFill>
              <a:latin typeface="Minion Pro" pitchFamily="18" charset="0"/>
              <a:ea typeface="華康儷楷書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【</a:t>
            </a:r>
            <a:r>
              <a:rPr lang="zh-TW" altLang="en-US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報名</a:t>
            </a: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網址</a:t>
            </a:r>
            <a:r>
              <a:rPr lang="en-US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】</a:t>
            </a:r>
            <a:r>
              <a:rPr lang="zh-TW" altLang="en-US" dirty="0" smtClean="0">
                <a:latin typeface="Minion Pro" pitchFamily="18" charset="0"/>
                <a:ea typeface="華康儷楷書" pitchFamily="65" charset="-120"/>
              </a:rPr>
              <a:t>待訂</a:t>
            </a:r>
            <a:endParaRPr lang="en-US" altLang="zh-TW" sz="4400" dirty="0" smtClean="0">
              <a:latin typeface="Minion Pro" pitchFamily="18" charset="0"/>
              <a:ea typeface="華康儷楷書" pitchFamily="65" charset="-120"/>
            </a:endParaRPr>
          </a:p>
          <a:p>
            <a:pPr>
              <a:spcAft>
                <a:spcPts val="1200"/>
              </a:spcAft>
            </a:pPr>
            <a:endParaRPr lang="zh-TW" altLang="zh-TW" sz="1200" b="1" dirty="0" smtClean="0">
              <a:latin typeface="Minion Pro" pitchFamily="18" charset="0"/>
              <a:ea typeface="華康儷楷書" pitchFamily="65" charset="-120"/>
            </a:endParaRPr>
          </a:p>
          <a:p>
            <a:pPr>
              <a:spcBef>
                <a:spcPts val="30"/>
              </a:spcBef>
              <a:spcAft>
                <a:spcPts val="1200"/>
              </a:spcAft>
            </a:pP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【報名截止】</a:t>
            </a:r>
            <a:r>
              <a:rPr lang="en-US" altLang="zh-TW" b="1" dirty="0" smtClean="0">
                <a:latin typeface="Minion Pro" pitchFamily="18" charset="0"/>
                <a:ea typeface="華康儷楷書" pitchFamily="65" charset="-120"/>
              </a:rPr>
              <a:t>106</a:t>
            </a:r>
            <a:r>
              <a:rPr lang="zh-TW" altLang="en-US" b="1" dirty="0" smtClean="0">
                <a:latin typeface="Minion Pro" pitchFamily="18" charset="0"/>
                <a:ea typeface="華康儷楷書" pitchFamily="65" charset="-120"/>
              </a:rPr>
              <a:t>年</a:t>
            </a:r>
            <a:r>
              <a:rPr lang="en-US" altLang="zh-TW" b="1" dirty="0" smtClean="0">
                <a:latin typeface="Minion Pro" pitchFamily="18" charset="0"/>
                <a:ea typeface="華康儷楷書" pitchFamily="65" charset="-120"/>
              </a:rPr>
              <a:t>8</a:t>
            </a:r>
            <a:r>
              <a:rPr lang="zh-TW" altLang="en-US" b="1" dirty="0" smtClean="0">
                <a:latin typeface="Minion Pro" pitchFamily="18" charset="0"/>
                <a:ea typeface="華康儷楷書" pitchFamily="65" charset="-120"/>
              </a:rPr>
              <a:t>月</a:t>
            </a:r>
            <a:r>
              <a:rPr lang="en-US" altLang="zh-TW" b="1" dirty="0" smtClean="0">
                <a:latin typeface="Minion Pro" pitchFamily="18" charset="0"/>
                <a:ea typeface="華康儷楷書" pitchFamily="65" charset="-120"/>
              </a:rPr>
              <a:t>16</a:t>
            </a:r>
            <a:r>
              <a:rPr lang="zh-TW" altLang="en-US" b="1" dirty="0" smtClean="0">
                <a:latin typeface="Minion Pro" pitchFamily="18" charset="0"/>
                <a:ea typeface="華康儷楷書" pitchFamily="65" charset="-120"/>
              </a:rPr>
              <a:t>日</a:t>
            </a:r>
            <a:r>
              <a:rPr lang="en-US" altLang="zh-TW" b="1" dirty="0" smtClean="0">
                <a:latin typeface="Minion Pro" pitchFamily="18" charset="0"/>
                <a:ea typeface="華康儷楷書" pitchFamily="65" charset="-120"/>
              </a:rPr>
              <a:t>(</a:t>
            </a:r>
            <a:r>
              <a:rPr lang="zh-TW" altLang="zh-TW" b="1" dirty="0" smtClean="0">
                <a:latin typeface="Minion Pro" pitchFamily="18" charset="0"/>
                <a:ea typeface="華康儷楷書" pitchFamily="65" charset="-120"/>
              </a:rPr>
              <a:t>週三</a:t>
            </a:r>
            <a:r>
              <a:rPr lang="en-US" altLang="zh-TW" b="1" dirty="0" smtClean="0">
                <a:latin typeface="Minion Pro" pitchFamily="18" charset="0"/>
                <a:ea typeface="華康儷楷書" pitchFamily="65" charset="-120"/>
              </a:rPr>
              <a:t>) </a:t>
            </a:r>
            <a:r>
              <a:rPr lang="zh-TW" altLang="en-US" b="1" dirty="0" smtClean="0">
                <a:latin typeface="Minion Pro" pitchFamily="18" charset="0"/>
                <a:ea typeface="華康儷楷書" pitchFamily="65" charset="-120"/>
              </a:rPr>
              <a:t>截止</a:t>
            </a:r>
            <a:endParaRPr lang="en-US" altLang="zh-TW" b="1" dirty="0" smtClean="0">
              <a:latin typeface="Minion Pro" pitchFamily="18" charset="0"/>
              <a:ea typeface="華康儷楷書" pitchFamily="65" charset="-120"/>
            </a:endParaRPr>
          </a:p>
          <a:p>
            <a:pPr>
              <a:spcAft>
                <a:spcPts val="1200"/>
              </a:spcAft>
            </a:pPr>
            <a:endParaRPr lang="zh-TW" altLang="zh-TW" sz="1200" b="1" dirty="0" smtClean="0">
              <a:latin typeface="Minion Pro" pitchFamily="18" charset="0"/>
              <a:ea typeface="華康儷楷書" pitchFamily="65" charset="-120"/>
            </a:endParaRPr>
          </a:p>
          <a:p>
            <a:pPr>
              <a:spcBef>
                <a:spcPts val="30"/>
              </a:spcBef>
              <a:spcAft>
                <a:spcPts val="1200"/>
              </a:spcAft>
            </a:pP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【</a:t>
            </a:r>
            <a:r>
              <a:rPr lang="zh-TW" altLang="en-US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活動議程</a:t>
            </a:r>
            <a:r>
              <a:rPr lang="zh-TW" altLang="zh-TW" b="1" dirty="0" smtClean="0">
                <a:solidFill>
                  <a:srgbClr val="002060"/>
                </a:solidFill>
                <a:latin typeface="Minion Pro" pitchFamily="18" charset="0"/>
                <a:ea typeface="華康儷楷書" pitchFamily="65" charset="-120"/>
              </a:rPr>
              <a:t>】</a:t>
            </a:r>
            <a:r>
              <a:rPr lang="zh-TW" altLang="en-US" dirty="0" smtClean="0">
                <a:latin typeface="Minion Pro" pitchFamily="18" charset="0"/>
                <a:ea typeface="華康儷楷書" pitchFamily="65" charset="-120"/>
              </a:rPr>
              <a:t>待訂</a:t>
            </a:r>
            <a:endParaRPr lang="en-US" altLang="zh-TW" dirty="0" smtClean="0">
              <a:latin typeface="Minion Pro" pitchFamily="18" charset="0"/>
              <a:ea typeface="華康儷楷書" pitchFamily="65" charset="-120"/>
            </a:endParaRPr>
          </a:p>
        </p:txBody>
      </p:sp>
      <p:pic>
        <p:nvPicPr>
          <p:cNvPr id="36" name="圖片 35" descr="math-sign.gif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6786" b="96429" l="351" r="93684">
                        <a14:foregroundMark x1="20351" y1="62857" x2="24561" y2="66429"/>
                        <a14:foregroundMark x1="11579" y1="67500" x2="14737" y2="70000"/>
                        <a14:foregroundMark x1="19298" y1="47857" x2="20702" y2="55000"/>
                        <a14:foregroundMark x1="35789" y1="43929" x2="25614" y2="49643"/>
                        <a14:foregroundMark x1="23860" y1="45357" x2="30526" y2="43929"/>
                        <a14:foregroundMark x1="40351" y1="73214" x2="57895" y2="78929"/>
                        <a14:foregroundMark x1="17895" y1="58214" x2="34386" y2="60714"/>
                        <a14:foregroundMark x1="11930" y1="57500" x2="13684" y2="65357"/>
                        <a14:foregroundMark x1="20702" y1="72857" x2="22807" y2="77857"/>
                        <a14:foregroundMark x1="34035" y1="74643" x2="40351" y2="86071"/>
                        <a14:foregroundMark x1="45965" y1="83571" x2="54035" y2="88214"/>
                        <a14:foregroundMark x1="41053" y1="66071" x2="49474" y2="70714"/>
                        <a14:foregroundMark x1="55789" y1="67857" x2="64211" y2="79286"/>
                        <a14:foregroundMark x1="51228" y1="83571" x2="65965" y2="83571"/>
                        <a14:foregroundMark x1="62105" y1="58214" x2="65263" y2="67143"/>
                        <a14:foregroundMark x1="73333" y1="49286" x2="75439" y2="60357"/>
                        <a14:foregroundMark x1="77544" y1="56786" x2="83509" y2="66071"/>
                        <a14:foregroundMark x1="80000" y1="56786" x2="86667" y2="66071"/>
                        <a14:foregroundMark x1="72281" y1="71071" x2="80702" y2="75357"/>
                        <a14:foregroundMark x1="47719" y1="64643" x2="51930" y2="70000"/>
                        <a14:foregroundMark x1="28421" y1="77857" x2="35088" y2="85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84688" y="27841657"/>
            <a:ext cx="988825" cy="971477"/>
          </a:xfrm>
          <a:prstGeom prst="rect">
            <a:avLst/>
          </a:prstGeom>
        </p:spPr>
      </p:pic>
      <p:sp>
        <p:nvSpPr>
          <p:cNvPr id="40" name="文字方塊 39"/>
          <p:cNvSpPr txBox="1"/>
          <p:nvPr/>
        </p:nvSpPr>
        <p:spPr>
          <a:xfrm>
            <a:off x="7165008" y="710511"/>
            <a:ext cx="9505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6600" dirty="0" smtClean="0">
                <a:solidFill>
                  <a:srgbClr val="002060"/>
                </a:solidFill>
                <a:latin typeface="華康粗黑體(P)" pitchFamily="34" charset="-120"/>
                <a:ea typeface="華康粗黑體(P)" pitchFamily="34" charset="-120"/>
              </a:rPr>
              <a:t>台 灣 數 學 教 育 學 會</a:t>
            </a:r>
            <a:endParaRPr lang="zh-TW" altLang="en-US" sz="6600" dirty="0">
              <a:solidFill>
                <a:srgbClr val="002060"/>
              </a:solidFill>
              <a:latin typeface="華康粗黑體(P)" pitchFamily="34" charset="-120"/>
              <a:ea typeface="華康粗黑體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4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1953</TotalTime>
  <Words>93</Words>
  <Application>Microsoft Office PowerPoint</Application>
  <PresentationFormat>自訂</PresentationFormat>
  <Paragraphs>27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CERE_i7</dc:creator>
  <cp:lastModifiedBy>Windows User</cp:lastModifiedBy>
  <cp:revision>194</cp:revision>
  <cp:lastPrinted>2016-01-25T06:59:06Z</cp:lastPrinted>
  <dcterms:created xsi:type="dcterms:W3CDTF">2016-01-25T03:24:44Z</dcterms:created>
  <dcterms:modified xsi:type="dcterms:W3CDTF">2017-06-06T08:08:53Z</dcterms:modified>
</cp:coreProperties>
</file>